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573000" cy="20193000"/>
  <p:notesSz cx="14449425" cy="203168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60">
          <p15:clr>
            <a:srgbClr val="A4A3A4"/>
          </p15:clr>
        </p15:guide>
        <p15:guide id="2" pos="3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BB5"/>
    <a:srgbClr val="FF8429"/>
    <a:srgbClr val="C6316B"/>
    <a:srgbClr val="63BD29"/>
    <a:srgbClr val="66CCFF"/>
    <a:srgbClr val="CCECFF"/>
    <a:srgbClr val="FF00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3312" y="72"/>
      </p:cViewPr>
      <p:guideLst>
        <p:guide orient="horz" pos="6360"/>
        <p:guide pos="3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7609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852988" y="1524000"/>
            <a:ext cx="4743450" cy="7618413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25" y="9650413"/>
            <a:ext cx="11560175" cy="9142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7344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35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53625" y="19964400"/>
            <a:ext cx="26193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204788" tIns="101600" rIns="204788" bIns="101600" numCol="1" anchor="ctr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>
              <a:defRPr/>
            </a:pPr>
            <a:fld id="{30B72144-84A2-4C27-BDA1-F6749F9210D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grpSp>
        <p:nvGrpSpPr>
          <p:cNvPr id="1027" name="Group 18"/>
          <p:cNvGrpSpPr>
            <a:grpSpLocks/>
          </p:cNvGrpSpPr>
          <p:nvPr userDrawn="1"/>
        </p:nvGrpSpPr>
        <p:grpSpPr bwMode="auto">
          <a:xfrm>
            <a:off x="0" y="17543463"/>
            <a:ext cx="12573000" cy="3027362"/>
            <a:chOff x="0" y="11435"/>
            <a:chExt cx="6096" cy="1468"/>
          </a:xfrm>
        </p:grpSpPr>
        <p:pic>
          <p:nvPicPr>
            <p:cNvPr id="1028" name="Picture 13" descr="UoD2001-colourlineonly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" y="11435"/>
              <a:ext cx="4992" cy="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9" name="Text Box 14"/>
            <p:cNvSpPr txBox="1">
              <a:spLocks noChangeArrowheads="1"/>
            </p:cNvSpPr>
            <p:nvPr userDrawn="1"/>
          </p:nvSpPr>
          <p:spPr bwMode="auto">
            <a:xfrm>
              <a:off x="1152" y="11712"/>
              <a:ext cx="3882" cy="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3800" dirty="0">
                  <a:solidFill>
                    <a:srgbClr val="0F228B"/>
                  </a:solidFill>
                  <a:latin typeface="Book Antiqua" pitchFamily="18" charset="0"/>
                </a:rPr>
                <a:t>Computing</a:t>
              </a:r>
            </a:p>
            <a:p>
              <a:pPr algn="ctr">
                <a:spcBef>
                  <a:spcPct val="50000"/>
                </a:spcBef>
              </a:pPr>
              <a:r>
                <a:rPr lang="en-GB" altLang="en-US" sz="4000" dirty="0" smtClean="0">
                  <a:solidFill>
                    <a:srgbClr val="0F228B"/>
                  </a:solidFill>
                  <a:latin typeface="Book Antiqua" pitchFamily="18" charset="0"/>
                </a:rPr>
                <a:t>Honours Projects 2016</a:t>
              </a:r>
              <a:endParaRPr lang="en-GB" altLang="en-US" sz="4000" dirty="0">
                <a:solidFill>
                  <a:srgbClr val="0F228B"/>
                </a:solidFill>
                <a:latin typeface="Book Antiqua" pitchFamily="18" charset="0"/>
              </a:endParaRPr>
            </a:p>
            <a:p>
              <a:pPr algn="ctr">
                <a:spcBef>
                  <a:spcPct val="50000"/>
                </a:spcBef>
              </a:pPr>
              <a:endParaRPr lang="en-GB" altLang="en-US" sz="3800" dirty="0">
                <a:solidFill>
                  <a:srgbClr val="0F228B"/>
                </a:solidFill>
                <a:latin typeface="Book Antiqua" pitchFamily="18" charset="0"/>
              </a:endParaRPr>
            </a:p>
          </p:txBody>
        </p:sp>
        <p:pic>
          <p:nvPicPr>
            <p:cNvPr id="2" name="Picture 15" descr="UoD2001-colour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436"/>
              <a:ext cx="1383" cy="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1" name="Rectangle 16"/>
            <p:cNvSpPr>
              <a:spLocks noChangeArrowheads="1"/>
            </p:cNvSpPr>
            <p:nvPr userDrawn="1"/>
          </p:nvSpPr>
          <p:spPr bwMode="auto">
            <a:xfrm>
              <a:off x="4609" y="11893"/>
              <a:ext cx="1487" cy="3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1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32" name="Picture 17" descr="SoClogo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" y="11518"/>
              <a:ext cx="1487" cy="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2pPr>
      <a:lvl3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3pPr>
      <a:lvl4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4pPr>
      <a:lvl5pPr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5pPr>
      <a:lvl6pPr marL="4572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6pPr>
      <a:lvl7pPr marL="9144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7pPr>
      <a:lvl8pPr marL="13716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8pPr>
      <a:lvl9pPr marL="1828800" algn="ctr" defTabSz="4459288" rtl="0" eaLnBrk="0" fontAlgn="base" hangingPunct="0">
        <a:spcBef>
          <a:spcPct val="0"/>
        </a:spcBef>
        <a:spcAft>
          <a:spcPct val="0"/>
        </a:spcAft>
        <a:defRPr sz="9800">
          <a:solidFill>
            <a:schemeClr val="tx2"/>
          </a:solidFill>
          <a:latin typeface="Times New Roman" pitchFamily="18" charset="0"/>
        </a:defRPr>
      </a:lvl9pPr>
    </p:titleStyle>
    <p:bodyStyle>
      <a:lvl1pPr marL="757238" indent="-757238" algn="l" defTabSz="4459288" rtl="0" eaLnBrk="0" fontAlgn="base" hangingPunct="0">
        <a:spcBef>
          <a:spcPct val="20000"/>
        </a:spcBef>
        <a:spcAft>
          <a:spcPct val="0"/>
        </a:spcAft>
        <a:buChar char="•"/>
        <a:defRPr sz="7100">
          <a:solidFill>
            <a:schemeClr val="tx1"/>
          </a:solidFill>
          <a:latin typeface="+mn-lt"/>
          <a:ea typeface="+mn-ea"/>
          <a:cs typeface="+mn-cs"/>
        </a:defRPr>
      </a:lvl1pPr>
      <a:lvl2pPr marL="1639888" indent="-630238" algn="l" defTabSz="4459288" rtl="0" eaLnBrk="0" fontAlgn="base" hangingPunct="0">
        <a:spcBef>
          <a:spcPct val="20000"/>
        </a:spcBef>
        <a:spcAft>
          <a:spcPct val="0"/>
        </a:spcAft>
        <a:buChar char="–"/>
        <a:defRPr sz="6300">
          <a:solidFill>
            <a:schemeClr val="tx1"/>
          </a:solidFill>
          <a:latin typeface="+mn-lt"/>
        </a:defRPr>
      </a:lvl2pPr>
      <a:lvl3pPr marL="25241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5300">
          <a:solidFill>
            <a:schemeClr val="tx1"/>
          </a:solidFill>
          <a:latin typeface="+mn-lt"/>
        </a:defRPr>
      </a:lvl3pPr>
      <a:lvl4pPr marL="3533775" indent="-504825" algn="l" defTabSz="4459288" rtl="0" eaLnBrk="0" fontAlgn="base" hangingPunct="0">
        <a:spcBef>
          <a:spcPct val="20000"/>
        </a:spcBef>
        <a:spcAft>
          <a:spcPct val="0"/>
        </a:spcAft>
        <a:buChar char="–"/>
        <a:defRPr sz="4400">
          <a:solidFill>
            <a:schemeClr val="tx1"/>
          </a:solidFill>
          <a:latin typeface="+mn-lt"/>
        </a:defRPr>
      </a:lvl4pPr>
      <a:lvl5pPr marL="45434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5pPr>
      <a:lvl6pPr marL="50006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6pPr>
      <a:lvl7pPr marL="54578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7pPr>
      <a:lvl8pPr marL="59150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8pPr>
      <a:lvl9pPr marL="6372225" indent="-504825" algn="l" defTabSz="4459288" rtl="0" eaLnBrk="0" fontAlgn="base" hangingPunct="0">
        <a:spcBef>
          <a:spcPct val="20000"/>
        </a:spcBef>
        <a:spcAft>
          <a:spcPct val="0"/>
        </a:spcAft>
        <a:buChar char="•"/>
        <a:defRPr sz="4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0"/>
          <p:cNvSpPr>
            <a:spLocks noChangeArrowheads="1"/>
          </p:cNvSpPr>
          <p:nvPr/>
        </p:nvSpPr>
        <p:spPr bwMode="auto">
          <a:xfrm>
            <a:off x="0" y="0"/>
            <a:ext cx="12573000" cy="1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5400" b="1" dirty="0" smtClean="0">
                <a:latin typeface="Book Antiqua" pitchFamily="18" charset="0"/>
              </a:rPr>
              <a:t>ICVGoggles: Wearable Adjustable Simulations of Impaired Colour Vision</a:t>
            </a:r>
            <a:endParaRPr lang="en-GB" altLang="en-US" sz="5400" b="1" dirty="0">
              <a:latin typeface="Book Antiqua" pitchFamily="18" charset="0"/>
            </a:endParaRPr>
          </a:p>
        </p:txBody>
      </p:sp>
      <p:sp>
        <p:nvSpPr>
          <p:cNvPr id="3075" name="Rectangle 61"/>
          <p:cNvSpPr>
            <a:spLocks noChangeArrowheads="1"/>
          </p:cNvSpPr>
          <p:nvPr/>
        </p:nvSpPr>
        <p:spPr bwMode="auto">
          <a:xfrm>
            <a:off x="0" y="1625452"/>
            <a:ext cx="12573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4400" b="1" dirty="0" smtClean="0">
                <a:latin typeface="Book Antiqua" pitchFamily="18" charset="0"/>
              </a:rPr>
              <a:t>Babak</a:t>
            </a:r>
            <a:r>
              <a:rPr lang="en-GB" altLang="en-US" sz="4800" b="1" dirty="0" smtClean="0">
                <a:latin typeface="Book Antiqua" pitchFamily="18" charset="0"/>
              </a:rPr>
              <a:t> </a:t>
            </a:r>
            <a:r>
              <a:rPr lang="en-GB" altLang="en-US" sz="4400" b="1" dirty="0" smtClean="0">
                <a:latin typeface="Book Antiqua" pitchFamily="18" charset="0"/>
              </a:rPr>
              <a:t>Momen</a:t>
            </a:r>
            <a:endParaRPr lang="en-GB" altLang="en-US" sz="4800" b="1" dirty="0">
              <a:latin typeface="Book Antiqua" pitchFamily="18" charset="0"/>
            </a:endParaRPr>
          </a:p>
        </p:txBody>
      </p:sp>
      <p:sp>
        <p:nvSpPr>
          <p:cNvPr id="3081" name="Rectangle 72"/>
          <p:cNvSpPr>
            <a:spLocks noChangeArrowheads="1"/>
          </p:cNvSpPr>
          <p:nvPr/>
        </p:nvSpPr>
        <p:spPr bwMode="auto">
          <a:xfrm>
            <a:off x="0" y="2375571"/>
            <a:ext cx="125730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425" tIns="49212" rIns="98425" bIns="49212">
            <a:spAutoFit/>
          </a:bodyPr>
          <a:lstStyle>
            <a:lvl1pPr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06045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06045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 b="1" dirty="0">
                <a:latin typeface="Book Antiqua" pitchFamily="18" charset="0"/>
              </a:rPr>
              <a:t>Supervised by </a:t>
            </a:r>
            <a:r>
              <a:rPr lang="en-GB" altLang="en-US" sz="3200" b="1" dirty="0" smtClean="0">
                <a:latin typeface="Book Antiqua" pitchFamily="18" charset="0"/>
              </a:rPr>
              <a:t>Dr. David Flatla</a:t>
            </a:r>
            <a:endParaRPr lang="en-GB" altLang="en-US" sz="3200" b="1" dirty="0">
              <a:latin typeface="Book Antiqua" pitchFamily="18" charset="0"/>
            </a:endParaRPr>
          </a:p>
        </p:txBody>
      </p:sp>
      <p:sp>
        <p:nvSpPr>
          <p:cNvPr id="3083" name="Text Box 62"/>
          <p:cNvSpPr txBox="1">
            <a:spLocks noChangeArrowheads="1"/>
          </p:cNvSpPr>
          <p:nvPr/>
        </p:nvSpPr>
        <p:spPr bwMode="auto">
          <a:xfrm>
            <a:off x="179388" y="3386831"/>
            <a:ext cx="574707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ook Antiqua" pitchFamily="18" charset="0"/>
              </a:rPr>
              <a:t>There are a plethora of impaired colour vision (ICV) simulation tools available, however none can provide a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hands-free</a:t>
            </a:r>
            <a:r>
              <a:rPr lang="en-GB" altLang="en-US" sz="2800" b="1" dirty="0" smtClean="0">
                <a:latin typeface="Book Antiqua" pitchFamily="18" charset="0"/>
              </a:rPr>
              <a:t> and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adjustable</a:t>
            </a:r>
            <a:r>
              <a:rPr lang="en-GB" altLang="en-US" sz="2800" b="1" dirty="0" smtClean="0">
                <a:latin typeface="Book Antiqua" pitchFamily="18" charset="0"/>
              </a:rPr>
              <a:t> solution. </a:t>
            </a:r>
            <a:endParaRPr lang="en-GB" altLang="en-US" sz="2800" b="1" dirty="0">
              <a:latin typeface="Book Antiqua" pitchFamily="18" charset="0"/>
            </a:endParaRPr>
          </a:p>
        </p:txBody>
      </p:sp>
      <p:pic>
        <p:nvPicPr>
          <p:cNvPr id="19" name="Picture 18" descr="ovrvision2_sm_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75" y="1599556"/>
            <a:ext cx="4980825" cy="391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62"/>
          <p:cNvSpPr txBox="1">
            <a:spLocks noChangeArrowheads="1"/>
          </p:cNvSpPr>
          <p:nvPr/>
        </p:nvSpPr>
        <p:spPr bwMode="auto">
          <a:xfrm>
            <a:off x="6478460" y="5343972"/>
            <a:ext cx="58544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400" b="1" dirty="0" smtClean="0">
                <a:latin typeface="Book Antiqua" pitchFamily="18" charset="0"/>
              </a:rPr>
              <a:t>Figure 1: ICVGoggles uses the Oculus Rift DK2 and OVRVision cameras.</a:t>
            </a:r>
            <a:endParaRPr lang="en-GB" altLang="en-US" sz="2400" b="1" dirty="0">
              <a:latin typeface="Book Antiqu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8" y="5632005"/>
            <a:ext cx="5697109" cy="5904656"/>
          </a:xfrm>
          <a:prstGeom prst="rect">
            <a:avLst/>
          </a:prstGeom>
        </p:spPr>
      </p:pic>
      <p:sp>
        <p:nvSpPr>
          <p:cNvPr id="23" name="Text Box 62"/>
          <p:cNvSpPr txBox="1">
            <a:spLocks noChangeArrowheads="1"/>
          </p:cNvSpPr>
          <p:nvPr/>
        </p:nvSpPr>
        <p:spPr bwMode="auto">
          <a:xfrm>
            <a:off x="6443808" y="6496100"/>
            <a:ext cx="5889104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ook Antiqua" pitchFamily="18" charset="0"/>
              </a:rPr>
              <a:t>ICVGoggles can simulate four types of ICV: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Protanopia</a:t>
            </a:r>
            <a:r>
              <a:rPr lang="en-GB" altLang="en-US" sz="2800" b="1" dirty="0" smtClean="0">
                <a:latin typeface="Book Antiqua" pitchFamily="18" charset="0"/>
              </a:rPr>
              <a:t>,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Deuteranopia</a:t>
            </a:r>
            <a:r>
              <a:rPr lang="en-GB" altLang="en-US" sz="2800" b="1" dirty="0" smtClean="0">
                <a:latin typeface="Book Antiqua" pitchFamily="18" charset="0"/>
              </a:rPr>
              <a:t>,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Tritanopia </a:t>
            </a:r>
            <a:r>
              <a:rPr lang="en-GB" altLang="en-US" sz="2800" b="1" dirty="0" smtClean="0">
                <a:latin typeface="Book Antiqua" pitchFamily="18" charset="0"/>
              </a:rPr>
              <a:t>and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Monochromacy</a:t>
            </a:r>
            <a:r>
              <a:rPr lang="en-GB" altLang="en-US" sz="2800" b="1" dirty="0" smtClean="0">
                <a:latin typeface="Book Antiqua" pitchFamily="18" charset="0"/>
              </a:rPr>
              <a:t>. By adjusting the severity, the world around you will gradually lose or gain colours in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real-time</a:t>
            </a:r>
            <a:r>
              <a:rPr lang="en-GB" altLang="en-US" sz="2800" b="1" dirty="0" smtClean="0">
                <a:latin typeface="Book Antiqua" pitchFamily="18" charset="0"/>
              </a:rPr>
              <a:t>.</a:t>
            </a:r>
            <a:endParaRPr lang="en-GB" altLang="en-US" sz="2800" b="1" dirty="0">
              <a:latin typeface="Book Antiqua" pitchFamily="18" charset="0"/>
            </a:endParaRPr>
          </a:p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ook Antiqua" pitchFamily="18" charset="0"/>
              </a:rPr>
              <a:t>Two user studies took place with designers from DJCAD and the University of Dundee to evaluate the effects of using ICVGoggles.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875" y="11752684"/>
            <a:ext cx="5475265" cy="4679975"/>
          </a:xfrm>
          <a:prstGeom prst="rect">
            <a:avLst/>
          </a:prstGeom>
        </p:spPr>
      </p:pic>
      <p:sp>
        <p:nvSpPr>
          <p:cNvPr id="25" name="Text Box 62"/>
          <p:cNvSpPr txBox="1">
            <a:spLocks noChangeArrowheads="1"/>
          </p:cNvSpPr>
          <p:nvPr/>
        </p:nvSpPr>
        <p:spPr bwMode="auto">
          <a:xfrm>
            <a:off x="212691" y="12607483"/>
            <a:ext cx="5889104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ook Antiqua" pitchFamily="18" charset="0"/>
              </a:rPr>
              <a:t>Participants found ICVGoggles both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helpful</a:t>
            </a:r>
            <a:r>
              <a:rPr lang="en-GB" altLang="en-US" sz="2800" b="1" dirty="0" smtClean="0">
                <a:latin typeface="Book Antiqua" pitchFamily="18" charset="0"/>
              </a:rPr>
              <a:t> and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informative</a:t>
            </a:r>
            <a:r>
              <a:rPr lang="en-GB" altLang="en-US" sz="2800" b="1" dirty="0" smtClean="0">
                <a:latin typeface="Book Antiqua" pitchFamily="18" charset="0"/>
              </a:rPr>
              <a:t>. The system was used to learn more about ICV by some, others used it to check colour choices in their own work.</a:t>
            </a:r>
          </a:p>
          <a:p>
            <a:pPr algn="just">
              <a:spcAft>
                <a:spcPct val="50000"/>
              </a:spcAft>
            </a:pPr>
            <a:r>
              <a:rPr lang="en-GB" altLang="en-US" sz="2800" b="1" dirty="0" smtClean="0">
                <a:latin typeface="Book Antiqua" pitchFamily="18" charset="0"/>
              </a:rPr>
              <a:t>ICVGoggles can be applied in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design practices </a:t>
            </a:r>
            <a:r>
              <a:rPr lang="en-GB" altLang="en-US" sz="2800" b="1" dirty="0" smtClean="0">
                <a:latin typeface="Book Antiqua" pitchFamily="18" charset="0"/>
              </a:rPr>
              <a:t>and </a:t>
            </a:r>
            <a:r>
              <a:rPr lang="en-GB" altLang="en-US" sz="2800" b="1" dirty="0" smtClean="0">
                <a:solidFill>
                  <a:srgbClr val="006BB5"/>
                </a:solidFill>
                <a:latin typeface="Book Antiqua" pitchFamily="18" charset="0"/>
              </a:rPr>
              <a:t>teaching environments</a:t>
            </a:r>
            <a:r>
              <a:rPr lang="en-GB" altLang="en-US" sz="2800" b="1" dirty="0" smtClean="0">
                <a:latin typeface="Book Antiqua" pitchFamily="18" charset="0"/>
              </a:rPr>
              <a:t>.</a:t>
            </a:r>
          </a:p>
        </p:txBody>
      </p:sp>
      <p:sp>
        <p:nvSpPr>
          <p:cNvPr id="27" name="Text Box 62"/>
          <p:cNvSpPr txBox="1">
            <a:spLocks noChangeArrowheads="1"/>
          </p:cNvSpPr>
          <p:nvPr/>
        </p:nvSpPr>
        <p:spPr bwMode="auto">
          <a:xfrm>
            <a:off x="6443808" y="16358791"/>
            <a:ext cx="58544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400" b="1" dirty="0" smtClean="0">
                <a:latin typeface="Book Antiqua" pitchFamily="18" charset="0"/>
              </a:rPr>
              <a:t>Figure 3: ICVGoggles being used to colour check work.</a:t>
            </a:r>
            <a:endParaRPr lang="en-GB" altLang="en-US" sz="2400" b="1" dirty="0">
              <a:latin typeface="Book Antiqua" pitchFamily="18" charset="0"/>
            </a:endParaRPr>
          </a:p>
        </p:txBody>
      </p:sp>
      <p:sp>
        <p:nvSpPr>
          <p:cNvPr id="28" name="Text Box 62"/>
          <p:cNvSpPr txBox="1">
            <a:spLocks noChangeArrowheads="1"/>
          </p:cNvSpPr>
          <p:nvPr/>
        </p:nvSpPr>
        <p:spPr bwMode="auto">
          <a:xfrm>
            <a:off x="206663" y="11489393"/>
            <a:ext cx="58544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21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spcAft>
                <a:spcPct val="50000"/>
              </a:spcAft>
            </a:pPr>
            <a:r>
              <a:rPr lang="en-GB" altLang="en-US" sz="2400" b="1" dirty="0" smtClean="0">
                <a:latin typeface="Book Antiqua" pitchFamily="18" charset="0"/>
              </a:rPr>
              <a:t>Figure 2: Normal colour vision top, Protanopia on </a:t>
            </a:r>
            <a:r>
              <a:rPr lang="en-GB" altLang="en-US" sz="2400" b="1" smtClean="0">
                <a:latin typeface="Book Antiqua" pitchFamily="18" charset="0"/>
              </a:rPr>
              <a:t>max severity bottom</a:t>
            </a:r>
            <a:r>
              <a:rPr lang="en-GB" altLang="en-US" sz="2400" b="1" dirty="0" smtClean="0">
                <a:latin typeface="Book Antiqua" pitchFamily="18" charset="0"/>
              </a:rPr>
              <a:t>.</a:t>
            </a:r>
            <a:endParaRPr lang="en-GB" altLang="en-US" sz="2400" b="1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C:\MSOffice\Templates\Blank Presentation.pot</Template>
  <TotalTime>295</TotalTime>
  <Words>179</Words>
  <Application>Microsoft Office PowerPoint</Application>
  <PresentationFormat>Custom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Book Antiqua</vt:lpstr>
      <vt:lpstr>Times New Roman</vt:lpstr>
      <vt:lpstr>Blank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Iain R. Murray</dc:creator>
  <cp:lastModifiedBy>Babak - Pc</cp:lastModifiedBy>
  <cp:revision>49</cp:revision>
  <cp:lastPrinted>1998-06-10T15:16:31Z</cp:lastPrinted>
  <dcterms:created xsi:type="dcterms:W3CDTF">1995-06-17T23:31:02Z</dcterms:created>
  <dcterms:modified xsi:type="dcterms:W3CDTF">2016-04-29T15:13:32Z</dcterms:modified>
</cp:coreProperties>
</file>